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2" r:id="rId4"/>
    <p:sldId id="263" r:id="rId5"/>
    <p:sldId id="258" r:id="rId6"/>
    <p:sldId id="260" r:id="rId7"/>
    <p:sldId id="264" r:id="rId8"/>
    <p:sldId id="265" r:id="rId9"/>
    <p:sldId id="266" r:id="rId10"/>
    <p:sldId id="267" r:id="rId11"/>
    <p:sldId id="259" r:id="rId12"/>
    <p:sldId id="268" r:id="rId13"/>
    <p:sldId id="261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222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AE87D-F2B6-4FEA-AFC9-3D7D6690B0D0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7F7A-BC24-4406-AD4E-6B35E5F5F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DDC3-FD70-4267-BDEF-253326A9CA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19C454-57E8-48BC-AA17-298E868B59DB}" type="datetimeFigureOut">
              <a:rPr lang="en-US" smtClean="0"/>
              <a:pPr/>
              <a:t>7/4/2014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ACDC2-7DFE-45FE-AD1F-F076070BA33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15716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hiller" pitchFamily="82" charset="0"/>
              </a:rPr>
              <a:t>d</a:t>
            </a:r>
            <a:r>
              <a:rPr lang="en-US" sz="11500" dirty="0" smtClean="0">
                <a:solidFill>
                  <a:srgbClr val="FFC000"/>
                </a:solidFill>
                <a:latin typeface="Chiller" pitchFamily="82" charset="0"/>
              </a:rPr>
              <a:t> late comers !!!</a:t>
            </a:r>
            <a:endParaRPr lang="en-IN" sz="11500" dirty="0">
              <a:solidFill>
                <a:srgbClr val="FFC000"/>
              </a:solidFill>
              <a:latin typeface="Chiller" pitchFamily="8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32" y="3786190"/>
            <a:ext cx="9144000" cy="307181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	Prepared by :-</a:t>
            </a:r>
          </a:p>
          <a:p>
            <a:pPr algn="l"/>
            <a:r>
              <a:rPr lang="en-US" dirty="0" smtClean="0"/>
              <a:t>						Pinky Solanki</a:t>
            </a:r>
          </a:p>
          <a:p>
            <a:pPr algn="l"/>
            <a:r>
              <a:rPr lang="en-US" dirty="0" smtClean="0"/>
              <a:t>						Hiren Sankadasariya</a:t>
            </a:r>
          </a:p>
          <a:p>
            <a:pPr algn="l"/>
            <a:r>
              <a:rPr lang="en-US" dirty="0" smtClean="0"/>
              <a:t>						Rumit Jansari</a:t>
            </a:r>
          </a:p>
          <a:p>
            <a:pPr algn="l"/>
            <a:r>
              <a:rPr lang="en-US" dirty="0" smtClean="0"/>
              <a:t>						Sushil Kumar</a:t>
            </a:r>
          </a:p>
          <a:p>
            <a:pPr algn="l"/>
            <a:r>
              <a:rPr lang="en-US" dirty="0" smtClean="0"/>
              <a:t>						Vyom Wardhwana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sz="12800" dirty="0" smtClean="0"/>
              <a:t>C</a:t>
            </a:r>
            <a:r>
              <a:rPr lang="en-US" dirty="0" smtClean="0"/>
              <a:t>AMPER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i="1" dirty="0" smtClean="0"/>
              <a:t>Combination of a shoulder bag and a foldable stool</a:t>
            </a:r>
            <a:endParaRPr lang="en-IN" sz="4400" i="1" dirty="0"/>
          </a:p>
        </p:txBody>
      </p:sp>
      <p:sp>
        <p:nvSpPr>
          <p:cNvPr id="4" name="Down Arrow 3"/>
          <p:cNvSpPr/>
          <p:nvPr/>
        </p:nvSpPr>
        <p:spPr>
          <a:xfrm>
            <a:off x="1043608" y="1700808"/>
            <a:ext cx="2880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9900"/>
                </a:solidFill>
                <a:latin typeface="Algerian" pitchFamily="82" charset="0"/>
              </a:rPr>
              <a:t>Six </a:t>
            </a:r>
            <a:r>
              <a:rPr lang="en-US" u="sng" dirty="0" err="1" smtClean="0">
                <a:solidFill>
                  <a:srgbClr val="FF9900"/>
                </a:solidFill>
                <a:latin typeface="Algerian" pitchFamily="82" charset="0"/>
              </a:rPr>
              <a:t>Thinkinhg</a:t>
            </a:r>
            <a:r>
              <a:rPr lang="en-US" u="sng" dirty="0" smtClean="0">
                <a:solidFill>
                  <a:srgbClr val="FF9900"/>
                </a:solidFill>
                <a:latin typeface="Algerian" pitchFamily="82" charset="0"/>
              </a:rPr>
              <a:t> Hats</a:t>
            </a:r>
            <a:endParaRPr lang="en-IN" u="sng" dirty="0">
              <a:solidFill>
                <a:srgbClr val="FF9900"/>
              </a:solidFill>
              <a:latin typeface="Algerian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88224" y="980728"/>
            <a:ext cx="2555776" cy="5877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Providing a foldable  chair in shoulder bags…</a:t>
            </a:r>
          </a:p>
          <a:p>
            <a:endParaRPr lang="en-US" dirty="0" smtClean="0"/>
          </a:p>
          <a:p>
            <a:r>
              <a:rPr lang="en-US" dirty="0" smtClean="0"/>
              <a:t>Increasing  the transportation facilities like no.  of  </a:t>
            </a:r>
            <a:r>
              <a:rPr lang="en-US" dirty="0" err="1" smtClean="0"/>
              <a:t>boggies</a:t>
            </a:r>
            <a:r>
              <a:rPr lang="en-US" dirty="0" smtClean="0"/>
              <a:t>  etc..</a:t>
            </a:r>
          </a:p>
          <a:p>
            <a:endParaRPr lang="en-US" dirty="0" smtClean="0"/>
          </a:p>
          <a:p>
            <a:r>
              <a:rPr lang="en-US" dirty="0" smtClean="0"/>
              <a:t>Use of  Light and strong  materials like PVC  in </a:t>
            </a:r>
            <a:r>
              <a:rPr lang="en-US" dirty="0" err="1" smtClean="0"/>
              <a:t>foldings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3347864" y="1052736"/>
            <a:ext cx="3024336" cy="5805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Ergonomics  / Human comfort is taken care of…</a:t>
            </a:r>
          </a:p>
          <a:p>
            <a:endParaRPr lang="en-US" i="1" dirty="0" smtClean="0"/>
          </a:p>
          <a:p>
            <a:r>
              <a:rPr lang="en-US" i="1" dirty="0" smtClean="0"/>
              <a:t>Low weight</a:t>
            </a:r>
          </a:p>
          <a:p>
            <a:endParaRPr lang="en-US" i="1" dirty="0" smtClean="0"/>
          </a:p>
          <a:p>
            <a:r>
              <a:rPr lang="en-US" i="1" dirty="0" smtClean="0"/>
              <a:t>No back obstacle like the trolley handle…</a:t>
            </a:r>
          </a:p>
          <a:p>
            <a:endParaRPr lang="en-US" i="1" dirty="0" smtClean="0"/>
          </a:p>
          <a:p>
            <a:r>
              <a:rPr lang="en-US" i="1" dirty="0" smtClean="0"/>
              <a:t>Controls frustration of people  not getting a seat…</a:t>
            </a:r>
          </a:p>
          <a:p>
            <a:endParaRPr lang="en-US" i="1" dirty="0" smtClean="0"/>
          </a:p>
          <a:p>
            <a:r>
              <a:rPr lang="en-US" i="1" dirty="0" smtClean="0"/>
              <a:t>Easy handling…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endParaRPr lang="en-IN" i="1" dirty="0"/>
          </a:p>
        </p:txBody>
      </p:sp>
      <p:sp>
        <p:nvSpPr>
          <p:cNvPr id="11" name="Oval 10"/>
          <p:cNvSpPr/>
          <p:nvPr/>
        </p:nvSpPr>
        <p:spPr>
          <a:xfrm>
            <a:off x="683568" y="1556792"/>
            <a:ext cx="2571768" cy="5301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   Can be used even bus stops, crowded canteens or  even for relaxing while walking…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Feeling  relaxed even after travelling for a long time..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People will get 2 products at a            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          time…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052736"/>
            <a:ext cx="864096" cy="1000132"/>
          </a:xfrm>
          <a:prstGeom prst="rect">
            <a:avLst/>
          </a:prstGeom>
        </p:spPr>
      </p:pic>
      <p:pic>
        <p:nvPicPr>
          <p:cNvPr id="15" name="Picture 14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3"/>
            <a:ext cx="1053636" cy="1224135"/>
          </a:xfrm>
          <a:prstGeom prst="rect">
            <a:avLst/>
          </a:prstGeom>
        </p:spPr>
      </p:pic>
      <p:pic>
        <p:nvPicPr>
          <p:cNvPr id="17" name="Picture 16" descr="Red-Hat-The-Holst-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196752"/>
            <a:ext cx="928694" cy="87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188640"/>
            <a:ext cx="1115616" cy="14853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7584" y="188640"/>
            <a:ext cx="2808312" cy="6669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/>
              <a:t>Possibility of  breakage of legs of stool..</a:t>
            </a:r>
          </a:p>
          <a:p>
            <a:endParaRPr lang="en-US" i="1" dirty="0" smtClean="0"/>
          </a:p>
          <a:p>
            <a:r>
              <a:rPr lang="en-US" i="1" dirty="0" smtClean="0"/>
              <a:t>If the transportation facilities are improved  , loss in market size would occur..</a:t>
            </a:r>
          </a:p>
          <a:p>
            <a:endParaRPr lang="en-US" i="1" dirty="0" smtClean="0"/>
          </a:p>
          <a:p>
            <a:r>
              <a:rPr lang="en-US" i="1" dirty="0" smtClean="0"/>
              <a:t>In Extreme overcrowding  there might be no space even to open the stool..</a:t>
            </a:r>
          </a:p>
          <a:p>
            <a:endParaRPr lang="en-US" i="1" dirty="0" smtClean="0"/>
          </a:p>
          <a:p>
            <a:endParaRPr lang="en-IN" i="1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1075560" cy="13333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32240" y="332656"/>
            <a:ext cx="2411760" cy="61499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 smtClean="0"/>
              <a:t>Around 50% or more of total passengers don’t get seats on specific routes and in specific hours while travelling in </a:t>
            </a:r>
            <a:r>
              <a:rPr lang="en-IN" dirty="0" err="1" smtClean="0"/>
              <a:t>delhi</a:t>
            </a:r>
            <a:r>
              <a:rPr lang="en-IN" dirty="0" smtClean="0"/>
              <a:t> metro trains , </a:t>
            </a:r>
            <a:r>
              <a:rPr lang="en-IN" dirty="0" err="1" smtClean="0"/>
              <a:t>mumbai</a:t>
            </a:r>
            <a:r>
              <a:rPr lang="en-IN" dirty="0" smtClean="0"/>
              <a:t> locals (!!!!!), </a:t>
            </a:r>
            <a:r>
              <a:rPr lang="en-IN" dirty="0" err="1" smtClean="0"/>
              <a:t>ahmedabad</a:t>
            </a:r>
            <a:r>
              <a:rPr lang="en-IN" dirty="0" smtClean="0"/>
              <a:t>  BRTS…</a:t>
            </a:r>
          </a:p>
          <a:p>
            <a:r>
              <a:rPr lang="en-US" dirty="0" smtClean="0"/>
              <a:t>Etc..</a:t>
            </a:r>
            <a:endParaRPr lang="en-IN" dirty="0" smtClean="0"/>
          </a:p>
          <a:p>
            <a:endParaRPr lang="en-IN" dirty="0" smtClean="0"/>
          </a:p>
          <a:p>
            <a:pPr algn="ctr"/>
            <a:endParaRPr lang="en-IN" dirty="0" smtClean="0"/>
          </a:p>
          <a:p>
            <a:pPr algn="ctr"/>
            <a:endParaRPr lang="en-IN" dirty="0"/>
          </a:p>
        </p:txBody>
      </p:sp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0"/>
            <a:ext cx="1080120" cy="14127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27984" y="692696"/>
            <a:ext cx="2016224" cy="61653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cs typeface="Times New Roman" pitchFamily="18" charset="0"/>
              </a:rPr>
              <a:t>So  the conclusion can be deduced after  looking at all the possible solutions is that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cs typeface="Times New Roman" pitchFamily="18" charset="0"/>
              </a:rPr>
              <a:t>mySeat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cs typeface="Times New Roman" pitchFamily="18" charset="0"/>
              </a:rPr>
              <a:t> can make a place for itself in the market…</a:t>
            </a:r>
            <a:endParaRPr lang="en-IN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Fish Bone Analysis</a:t>
            </a:r>
            <a:endParaRPr lang="en-US" dirty="0">
              <a:latin typeface="Algerian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976" y="407194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0364" y="2786058"/>
            <a:ext cx="1428760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285984" y="4286256"/>
            <a:ext cx="150019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57686" y="4286256"/>
            <a:ext cx="150019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rot="14740559">
            <a:off x="5835541" y="3089532"/>
            <a:ext cx="1221976" cy="1823417"/>
          </a:xfrm>
          <a:custGeom>
            <a:avLst/>
            <a:gdLst>
              <a:gd name="connsiteX0" fmla="*/ 128954 w 818271"/>
              <a:gd name="connsiteY0" fmla="*/ 0 h 820615"/>
              <a:gd name="connsiteX1" fmla="*/ 114886 w 818271"/>
              <a:gd name="connsiteY1" fmla="*/ 773723 h 820615"/>
              <a:gd name="connsiteX2" fmla="*/ 818271 w 818271"/>
              <a:gd name="connsiteY2" fmla="*/ 281354 h 820615"/>
              <a:gd name="connsiteX3" fmla="*/ 818271 w 818271"/>
              <a:gd name="connsiteY3" fmla="*/ 281354 h 820615"/>
              <a:gd name="connsiteX4" fmla="*/ 128954 w 818271"/>
              <a:gd name="connsiteY4" fmla="*/ 0 h 82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271" h="820615">
                <a:moveTo>
                  <a:pt x="128954" y="0"/>
                </a:moveTo>
                <a:cubicBezTo>
                  <a:pt x="64477" y="363415"/>
                  <a:pt x="0" y="726831"/>
                  <a:pt x="114886" y="773723"/>
                </a:cubicBezTo>
                <a:cubicBezTo>
                  <a:pt x="229772" y="820615"/>
                  <a:pt x="818271" y="281354"/>
                  <a:pt x="818271" y="281354"/>
                </a:cubicBezTo>
                <a:lnTo>
                  <a:pt x="818271" y="281354"/>
                </a:lnTo>
                <a:lnTo>
                  <a:pt x="12895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58016" y="4000504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452320" y="3717032"/>
            <a:ext cx="1914532" cy="785818"/>
          </a:xfrm>
          <a:prstGeom prst="roundRect">
            <a:avLst>
              <a:gd name="adj" fmla="val 4481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Unavailability 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Seats</a:t>
            </a:r>
            <a:endParaRPr lang="en-US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8860" y="1928802"/>
            <a:ext cx="1714512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number of people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57620" y="5500702"/>
            <a:ext cx="2000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Lesser number of seats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71538" y="2786058"/>
            <a:ext cx="1428760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7158" y="2000240"/>
            <a:ext cx="1714512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maintenance increases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4348" y="5572140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office timings for different organizations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Compact and Comfortable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Economical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Optimized design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Easy to carry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Tailored to fit for all age groups.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&amp; Costing of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Material Used :  hard plastic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Costing per bag: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Estimated cost of making the bag: Original cost of chair without chair + INR 200</a:t>
            </a:r>
          </a:p>
          <a:p>
            <a:r>
              <a:rPr lang="en-US" dirty="0" smtClean="0"/>
              <a:t>Estimated selling price= Original selling price + INR 300</a:t>
            </a:r>
          </a:p>
          <a:p>
            <a:r>
              <a:rPr lang="en-US" dirty="0" smtClean="0"/>
              <a:t>Estimated Profit price = Original profit + INR 100</a:t>
            </a:r>
          </a:p>
          <a:p>
            <a:endParaRPr lang="en-US" dirty="0" smtClean="0"/>
          </a:p>
          <a:p>
            <a:r>
              <a:rPr lang="en-US" dirty="0" smtClean="0"/>
              <a:t>Original cost of any bag= Ranges from Rs.500 to Rs.2500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Suggested tag 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300" i="1" dirty="0" smtClean="0"/>
              <a:t>Have a seat.</a:t>
            </a:r>
          </a:p>
          <a:p>
            <a:pPr>
              <a:buNone/>
            </a:pPr>
            <a:endParaRPr lang="en-US" sz="3300" i="1" dirty="0" smtClean="0"/>
          </a:p>
          <a:p>
            <a:endParaRPr lang="en-US" sz="3300" i="1" dirty="0" smtClean="0"/>
          </a:p>
          <a:p>
            <a:r>
              <a:rPr lang="en-US" sz="3300" i="1" dirty="0" smtClean="0"/>
              <a:t>Tailored to comfort.</a:t>
            </a:r>
          </a:p>
          <a:p>
            <a:pPr>
              <a:buNone/>
            </a:pPr>
            <a:endParaRPr lang="en-US" sz="3300" i="1" dirty="0" smtClean="0"/>
          </a:p>
          <a:p>
            <a:endParaRPr lang="en-US" sz="3300" i="1" dirty="0" smtClean="0"/>
          </a:p>
          <a:p>
            <a:r>
              <a:rPr lang="en-US" sz="3300" i="1" dirty="0" smtClean="0"/>
              <a:t>Steams Your Style !!!</a:t>
            </a:r>
          </a:p>
          <a:p>
            <a:endParaRPr lang="en-US" sz="3300" i="1" dirty="0" smtClean="0"/>
          </a:p>
          <a:p>
            <a:endParaRPr lang="en-US" sz="3300" i="1" dirty="0" smtClean="0"/>
          </a:p>
          <a:p>
            <a:r>
              <a:rPr lang="en-US" sz="3300" i="1" dirty="0" smtClean="0"/>
              <a:t>LE </a:t>
            </a:r>
            <a:r>
              <a:rPr lang="en-US" sz="3300" i="1" dirty="0" err="1" smtClean="0"/>
              <a:t>ke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chalo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apni</a:t>
            </a:r>
            <a:r>
              <a:rPr lang="en-US" sz="3300" i="1" dirty="0" smtClean="0"/>
              <a:t>………seat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Help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 need an incubator for initial production of bags.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Transportation cost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Store outlets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Help needed for proper supply and reach.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Marketing Help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need digital marketing for making it a huge buzz…….So TV and internet ADs,..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Newspaper Ads and live demonstrations by hired people of all age groups in the market…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marketing and publicity strategy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Know How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Initial Execution: Start in Mumbai and Delhi</a:t>
            </a:r>
          </a:p>
          <a:p>
            <a:endParaRPr lang="en-US" dirty="0" smtClean="0"/>
          </a:p>
          <a:p>
            <a:r>
              <a:rPr lang="en-US" dirty="0" smtClean="0"/>
              <a:t>After 6 months: Expanding to other 3 main cities.</a:t>
            </a:r>
          </a:p>
          <a:p>
            <a:endParaRPr lang="en-US" dirty="0" smtClean="0"/>
          </a:p>
          <a:p>
            <a:r>
              <a:rPr lang="en-US" dirty="0" smtClean="0"/>
              <a:t>After 2 years: 1o cities across India.</a:t>
            </a:r>
          </a:p>
          <a:p>
            <a:endParaRPr lang="en-US" dirty="0" smtClean="0"/>
          </a:p>
          <a:p>
            <a:r>
              <a:rPr lang="en-US" dirty="0" smtClean="0"/>
              <a:t>After 5 years: 20-25 cities across India.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05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929731"/>
            <a:ext cx="7500990" cy="240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071678"/>
            <a:ext cx="835824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The </a:t>
            </a:r>
            <a:r>
              <a:rPr lang="en-US" dirty="0" err="1" smtClean="0">
                <a:solidFill>
                  <a:srgbClr val="FF9900"/>
                </a:solidFill>
              </a:rPr>
              <a:t>WannaDO</a:t>
            </a:r>
            <a:r>
              <a:rPr lang="en-US" dirty="0" smtClean="0">
                <a:solidFill>
                  <a:srgbClr val="FF9900"/>
                </a:solidFill>
              </a:rPr>
              <a:t> Ideas :</a:t>
            </a:r>
            <a:endParaRPr lang="en-IN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i="1" dirty="0" smtClean="0"/>
              <a:t> </a:t>
            </a:r>
            <a:r>
              <a:rPr lang="en-US" sz="3200" b="1" i="1" dirty="0" err="1" smtClean="0"/>
              <a:t>mySeat</a:t>
            </a:r>
            <a:r>
              <a:rPr lang="en-US" sz="3200" b="1" i="1" dirty="0" smtClean="0"/>
              <a:t> – </a:t>
            </a:r>
            <a:r>
              <a:rPr lang="en-US" sz="3200" dirty="0" smtClean="0"/>
              <a:t>a shoulder Bag with foldable legs used as a stool…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 </a:t>
            </a:r>
            <a:r>
              <a:rPr lang="en-US" sz="3200" b="1" i="1" dirty="0" err="1" smtClean="0"/>
              <a:t>pasteURclicks</a:t>
            </a:r>
            <a:r>
              <a:rPr lang="en-US" sz="3200" b="1" i="1" dirty="0" smtClean="0"/>
              <a:t> –</a:t>
            </a:r>
            <a:r>
              <a:rPr lang="en-US" sz="3200" dirty="0" smtClean="0"/>
              <a:t> a website for photographers where they can post and publicize or even sell their photographs…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i="1" dirty="0" err="1" smtClean="0"/>
              <a:t>Mboard</a:t>
            </a:r>
            <a:r>
              <a:rPr lang="en-US" sz="3200" b="1" i="1" dirty="0" smtClean="0"/>
              <a:t> – </a:t>
            </a:r>
            <a:r>
              <a:rPr lang="en-US" sz="3200" dirty="0" smtClean="0"/>
              <a:t>a motorized </a:t>
            </a:r>
            <a:r>
              <a:rPr lang="en-US" sz="3200" dirty="0" err="1" smtClean="0"/>
              <a:t>scateboard</a:t>
            </a:r>
            <a:r>
              <a:rPr lang="en-US" sz="3200" dirty="0" smtClean="0"/>
              <a:t> for short distance travel charged by electricity produced  from  </a:t>
            </a:r>
            <a:r>
              <a:rPr lang="en-US" sz="3200" dirty="0" err="1" smtClean="0"/>
              <a:t>pizeoelectric</a:t>
            </a:r>
            <a:r>
              <a:rPr lang="en-US" sz="3200" dirty="0" smtClean="0"/>
              <a:t>  material of the board…  </a:t>
            </a:r>
            <a:endParaRPr lang="en-US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Pain Area</a:t>
            </a:r>
            <a:endParaRPr lang="en-IN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786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 			 </a:t>
            </a:r>
            <a:r>
              <a:rPr lang="en-US" sz="4000" dirty="0" smtClean="0">
                <a:solidFill>
                  <a:srgbClr val="FF0000"/>
                </a:solidFill>
              </a:rPr>
              <a:t>High ridership in public 			transport have led to 			overcrowding   … </a:t>
            </a:r>
            <a:endParaRPr lang="en-IN" dirty="0"/>
          </a:p>
        </p:txBody>
      </p:sp>
      <p:pic>
        <p:nvPicPr>
          <p:cNvPr id="1026" name="Picture 2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1781251" cy="3076014"/>
          </a:xfrm>
          <a:prstGeom prst="rect">
            <a:avLst/>
          </a:prstGeom>
          <a:noFill/>
        </p:spPr>
      </p:pic>
      <p:pic>
        <p:nvPicPr>
          <p:cNvPr id="5" name="Picture 4" descr="delhi_metro_20110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429000"/>
            <a:ext cx="678657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Problem Statement</a:t>
            </a:r>
            <a:endParaRPr lang="en-IN" dirty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ea typeface="KaiTi" pitchFamily="49" charset="-122"/>
              <a:cs typeface="Aharoni" pitchFamily="2" charset="-79"/>
            </a:endParaRPr>
          </a:p>
          <a:p>
            <a:pPr algn="ctr">
              <a:buNone/>
            </a:pPr>
            <a:r>
              <a:rPr lang="en-US" sz="3200" b="1" i="1" dirty="0" smtClean="0">
                <a:solidFill>
                  <a:srgbClr val="002060"/>
                </a:solidFill>
                <a:ea typeface="KaiTi" pitchFamily="49" charset="-122"/>
                <a:cs typeface="Aharoni" pitchFamily="2" charset="-79"/>
              </a:rPr>
              <a:t>Travelers</a:t>
            </a:r>
            <a:r>
              <a:rPr lang="en-US" sz="3200" b="1" dirty="0" smtClean="0">
                <a:solidFill>
                  <a:srgbClr val="FF0000"/>
                </a:solidFill>
                <a:ea typeface="KaiTi" pitchFamily="49" charset="-122"/>
                <a:cs typeface="Aharoni" pitchFamily="2" charset="-79"/>
              </a:rPr>
              <a:t>  need  </a:t>
            </a:r>
            <a:r>
              <a:rPr lang="en-US" sz="3200" b="1" i="1" dirty="0" smtClean="0">
                <a:solidFill>
                  <a:srgbClr val="0070C0"/>
                </a:solidFill>
                <a:ea typeface="KaiTi" pitchFamily="49" charset="-122"/>
                <a:cs typeface="Aharoni" pitchFamily="2" charset="-79"/>
              </a:rPr>
              <a:t>rest</a:t>
            </a:r>
            <a:r>
              <a:rPr lang="en-US" sz="3200" b="1" i="1" dirty="0" smtClean="0">
                <a:solidFill>
                  <a:srgbClr val="FF0000"/>
                </a:solidFill>
                <a:ea typeface="KaiTi" pitchFamily="49" charset="-122"/>
                <a:cs typeface="Aharoni" pitchFamily="2" charset="-79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ea typeface="KaiTi" pitchFamily="49" charset="-122"/>
                <a:cs typeface="Aharoni" pitchFamily="2" charset="-79"/>
              </a:rPr>
              <a:t>while travelling in public transports   </a:t>
            </a:r>
            <a:r>
              <a:rPr lang="en-US" sz="3200" b="1" dirty="0" smtClean="0">
                <a:solidFill>
                  <a:srgbClr val="FF0000"/>
                </a:solidFill>
                <a:ea typeface="KaiTi" pitchFamily="49" charset="-122"/>
                <a:cs typeface="Aharoni" pitchFamily="2" charset="-79"/>
              </a:rPr>
              <a:t>because   </a:t>
            </a:r>
            <a:r>
              <a:rPr lang="en-US" sz="3200" b="1" i="1" dirty="0" smtClean="0">
                <a:solidFill>
                  <a:srgbClr val="00B0F0"/>
                </a:solidFill>
                <a:ea typeface="KaiTi" pitchFamily="49" charset="-122"/>
                <a:cs typeface="Aharoni" pitchFamily="2" charset="-79"/>
              </a:rPr>
              <a:t>unavailability of seats discomforts them.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lhiMetro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Algerian" pitchFamily="82" charset="0"/>
              </a:rPr>
              <a:t>Why “</a:t>
            </a:r>
            <a:r>
              <a:rPr lang="en-US" sz="4000" dirty="0" err="1" smtClean="0">
                <a:solidFill>
                  <a:srgbClr val="00B050"/>
                </a:solidFill>
                <a:latin typeface="Algerian" pitchFamily="82" charset="0"/>
              </a:rPr>
              <a:t>myseat</a:t>
            </a:r>
            <a:r>
              <a:rPr lang="en-US" sz="4000" dirty="0" smtClean="0">
                <a:solidFill>
                  <a:srgbClr val="00B050"/>
                </a:solidFill>
                <a:latin typeface="Algerian" pitchFamily="82" charset="0"/>
              </a:rPr>
              <a:t>” ?</a:t>
            </a:r>
            <a:endParaRPr lang="en-IN" sz="40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11017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dirty="0" smtClean="0"/>
              <a:t>	IMPACT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i="1" dirty="0" smtClean="0"/>
              <a:t>Our product would certainly create buzz because:</a:t>
            </a:r>
            <a:r>
              <a:rPr lang="en-US" sz="28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Relief from standing while travelling…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Travelling with a foldable stool is quite clumsy so      attachment of it with a bag makes it easy…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Mental frustration of paying for the ticket but not getting a seat would be reduced…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MARKET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People standing in metro and Local trains and buses 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People waiting for bus at bus stops.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People at food corners or canteen at peak hours.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People at railway stations. </a:t>
            </a:r>
          </a:p>
          <a:p>
            <a:pPr>
              <a:buNone/>
            </a:pP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COMPETITION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Shoulder </a:t>
            </a:r>
            <a:r>
              <a:rPr lang="en-US" sz="3600" dirty="0" smtClean="0"/>
              <a:t>bag companies 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smtClean="0"/>
              <a:t>The portable chairs  manufacturing companies .</a:t>
            </a:r>
            <a:endParaRPr lang="en-IN" sz="3600" dirty="0" smtClean="0"/>
          </a:p>
          <a:p>
            <a:pPr>
              <a:buNone/>
            </a:pPr>
            <a:endParaRPr lang="en-IN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DESIGN</a:t>
            </a:r>
            <a:endParaRPr lang="en-IN" dirty="0"/>
          </a:p>
        </p:txBody>
      </p:sp>
      <p:pic>
        <p:nvPicPr>
          <p:cNvPr id="4" name="Content Placeholder 3" descr="o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016656" cy="4389437"/>
          </a:xfrm>
        </p:spPr>
      </p:pic>
      <p:pic>
        <p:nvPicPr>
          <p:cNvPr id="5" name="Picture 4" descr="cl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3143273" cy="26098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572</Words>
  <Application>Microsoft Office PowerPoint</Application>
  <PresentationFormat>On-screen Show (4:3)</PresentationFormat>
  <Paragraphs>164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d late comers !!!</vt:lpstr>
      <vt:lpstr>Slide 2</vt:lpstr>
      <vt:lpstr> The WannaDO Ideas :</vt:lpstr>
      <vt:lpstr>Pain Area</vt:lpstr>
      <vt:lpstr>Problem Statement</vt:lpstr>
      <vt:lpstr>Why “myseat” ?</vt:lpstr>
      <vt:lpstr>Slide 7</vt:lpstr>
      <vt:lpstr>Slide 8</vt:lpstr>
      <vt:lpstr>PRODUCT DESIGN</vt:lpstr>
      <vt:lpstr>SCAMPER</vt:lpstr>
      <vt:lpstr>Six Thinkinhg Hats</vt:lpstr>
      <vt:lpstr>Slide 12</vt:lpstr>
      <vt:lpstr>Fish Bone Analysis</vt:lpstr>
      <vt:lpstr>PRODUCT FEATURES</vt:lpstr>
      <vt:lpstr>Details &amp; Costing of product</vt:lpstr>
      <vt:lpstr>Suggested tag lines</vt:lpstr>
      <vt:lpstr>Financial Help</vt:lpstr>
      <vt:lpstr>Marketing Help</vt:lpstr>
      <vt:lpstr>Strategic Know How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RUMIT</dc:creator>
  <cp:lastModifiedBy>Sankdasariya</cp:lastModifiedBy>
  <cp:revision>38</cp:revision>
  <dcterms:created xsi:type="dcterms:W3CDTF">2014-07-03T13:12:32Z</dcterms:created>
  <dcterms:modified xsi:type="dcterms:W3CDTF">2014-07-04T03:50:38Z</dcterms:modified>
</cp:coreProperties>
</file>